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31" r:id="rId1"/>
  </p:sldMasterIdLst>
  <p:notesMasterIdLst>
    <p:notesMasterId r:id="rId14"/>
  </p:notesMasterIdLst>
  <p:sldIdLst>
    <p:sldId id="256" r:id="rId2"/>
    <p:sldId id="303" r:id="rId3"/>
    <p:sldId id="304" r:id="rId4"/>
    <p:sldId id="263" r:id="rId5"/>
    <p:sldId id="265" r:id="rId6"/>
    <p:sldId id="264" r:id="rId7"/>
    <p:sldId id="306" r:id="rId8"/>
    <p:sldId id="259" r:id="rId9"/>
    <p:sldId id="310" r:id="rId10"/>
    <p:sldId id="309" r:id="rId11"/>
    <p:sldId id="260" r:id="rId12"/>
    <p:sldId id="30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3333"/>
  </p:normalViewPr>
  <p:slideViewPr>
    <p:cSldViewPr snapToGrid="0">
      <p:cViewPr varScale="1">
        <p:scale>
          <a:sx n="152" d="100"/>
          <a:sy n="152" d="100"/>
        </p:scale>
        <p:origin x="286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8D1EC-EE84-4F23-9F84-7CE0D72DA987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FCD7A-0AF3-4FBE-909D-8E8526125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6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43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3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FCD7A-0AF3-4FBE-909D-8E85261255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20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ED23049-560D-3E4B-BFEB-3F879DB7D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8795C42-9DAE-AD4B-80E1-82E8DEEA8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34F8CB-7D03-4E46-9136-ACCEADFE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57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3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32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9FFC5-336C-A347-A332-50960C8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FC575C-66F4-934A-9382-BF5A6C658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641EC-CF54-6148-B705-9CD697E3A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DD8C2-C8DE-B843-AF8B-2052124C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466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4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1423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435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4"/>
            <a:ext cx="3703320" cy="4435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3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6987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6987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52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4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105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8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73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2605"/>
            <a:ext cx="7543800" cy="1248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529" y="1509623"/>
            <a:ext cx="8798943" cy="47100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2529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87453" y="6467014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8660857-7544-4646-A5A0-CE3434EE97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7EAFD4-D977-044A-84B9-475FD356E43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0289" y="62823"/>
            <a:ext cx="1393902" cy="59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5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2" r:id="rId1"/>
    <p:sldLayoutId id="2147484633" r:id="rId2"/>
    <p:sldLayoutId id="2147484634" r:id="rId3"/>
    <p:sldLayoutId id="2147484635" r:id="rId4"/>
    <p:sldLayoutId id="2147484636" r:id="rId5"/>
    <p:sldLayoutId id="2147484637" r:id="rId6"/>
    <p:sldLayoutId id="2147484638" r:id="rId7"/>
    <p:sldLayoutId id="2147484639" r:id="rId8"/>
    <p:sldLayoutId id="2147484640" r:id="rId9"/>
    <p:sldLayoutId id="2147484641" r:id="rId10"/>
    <p:sldLayoutId id="2147484642" r:id="rId11"/>
    <p:sldLayoutId id="2147484643" r:id="rId12"/>
  </p:sldLayoutIdLst>
  <p:hf hdr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.instructure.com/courses/36145/files/5718593" TargetMode="External"/><Relationship Id="rId2" Type="http://schemas.openxmlformats.org/officeDocument/2006/relationships/hyperlink" Target="https://sit.instructure.com/courses/3614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bborowsk@stevens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59" y="1868175"/>
            <a:ext cx="7607897" cy="2312557"/>
          </a:xfrm>
        </p:spPr>
        <p:txBody>
          <a:bodyPr>
            <a:normAutofit/>
          </a:bodyPr>
          <a:lstStyle/>
          <a:p>
            <a:r>
              <a:rPr lang="en-US" dirty="0"/>
              <a:t>Systems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4691" y="4420620"/>
            <a:ext cx="7543800" cy="114300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Dr. B</a:t>
            </a:r>
            <a:endParaRPr lang="en-US" dirty="0"/>
          </a:p>
          <a:p>
            <a:r>
              <a:rPr lang="en-US" dirty="0"/>
              <a:t>CS 392 Systems Programming</a:t>
            </a:r>
          </a:p>
          <a:p>
            <a:r>
              <a:rPr lang="en-US" dirty="0"/>
              <a:t>Spring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8F652-362B-9C40-A53B-A7532C17D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9" y="62823"/>
            <a:ext cx="1393902" cy="59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32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5C00-BDFF-408A-8863-0F8EA191D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21" y="668053"/>
            <a:ext cx="4080796" cy="1576384"/>
          </a:xfrm>
        </p:spPr>
        <p:txBody>
          <a:bodyPr>
            <a:normAutofit/>
          </a:bodyPr>
          <a:lstStyle/>
          <a:p>
            <a:r>
              <a:rPr lang="en-US" dirty="0"/>
              <a:t>Early Work Leading to 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88D33-2655-49DF-9E40-7CDD24D3B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223" y="2424023"/>
            <a:ext cx="8798943" cy="4042991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Ken Thompson was hired by Bell Labs in 1966.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In the 1960s at Bell Labs, Thompson and Dennis Ritchie worked on the Multics operating system.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Frustrated by the complexity of the project, researchers withdrew from the project.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Thompson also created a video game called Space Travel, originally for the GE 635 computer. Since it did not run well on that system, Thompson found an old PDP-7 machine and rewrote Space Travel on it.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As he ported the code, he implemented his own base code libraries.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Eventually, the tools developed by Thompson became the Unix operating system.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78C8C-0950-4308-85FA-BBF36DD3D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B20E1-F909-4D9E-919B-16618672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34331-4203-42F1-AFB2-93A08363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EBC64D-425B-4E23-B7EB-89B934E7B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761" y="98870"/>
            <a:ext cx="2935405" cy="235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50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11</a:t>
            </a:fld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5C74AD1-8632-4A98-A200-F2985E590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363"/>
            <a:ext cx="9144000" cy="664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81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8725-FDA2-C645-853B-6D5EB322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Setting up the VM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17DD1C-9DAE-574C-B6CB-BBD833C15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3FFE4-52B8-FB45-9873-DD6EA0C99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48D6A-F6B9-1045-847D-CDDF95CF6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1433D-8E2B-FB4E-94B2-2317DCDB8350}"/>
              </a:ext>
            </a:extLst>
          </p:cNvPr>
          <p:cNvSpPr txBox="1"/>
          <p:nvPr/>
        </p:nvSpPr>
        <p:spPr>
          <a:xfrm>
            <a:off x="520784" y="1846967"/>
            <a:ext cx="81145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going to use the same 19.04 </a:t>
            </a:r>
            <a:r>
              <a:rPr lang="en-US" dirty="0" err="1"/>
              <a:t>lubuntu</a:t>
            </a:r>
            <a:r>
              <a:rPr lang="en-US" dirty="0"/>
              <a:t> image used in CS 385 this past fall. The link is available in Canvas.</a:t>
            </a:r>
          </a:p>
          <a:p>
            <a:endParaRPr lang="en-US" dirty="0"/>
          </a:p>
          <a:p>
            <a:r>
              <a:rPr lang="en-US" dirty="0"/>
              <a:t>All of us – the instructor, CAs, and you will use this image.</a:t>
            </a:r>
          </a:p>
          <a:p>
            <a:r>
              <a:rPr lang="en-US" dirty="0"/>
              <a:t>Your work should be developed and tested in </a:t>
            </a:r>
            <a:r>
              <a:rPr lang="en-US" dirty="0" err="1"/>
              <a:t>lubuntu</a:t>
            </a:r>
            <a:r>
              <a:rPr lang="en-US" dirty="0"/>
              <a:t>, and we will grade your work in the same environment you tested it on.</a:t>
            </a:r>
          </a:p>
        </p:txBody>
      </p:sp>
    </p:spTree>
    <p:extLst>
      <p:ext uri="{BB962C8B-B14F-4D97-AF65-F5344CB8AC3E}">
        <p14:creationId xmlns:p14="http://schemas.microsoft.com/office/powerpoint/2010/main" val="262577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23AFD-1D1B-5240-B16F-3F91B92D3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23A0C-BAA9-2F42-AD6C-70242AFF5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9" y="1509623"/>
            <a:ext cx="8798943" cy="471002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CS 392</a:t>
            </a:r>
            <a:r>
              <a:rPr lang="en-US" altLang="zh-CN" dirty="0"/>
              <a:t>:</a:t>
            </a:r>
            <a:r>
              <a:rPr lang="en-US" dirty="0"/>
              <a:t> Systems Programming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Instructor:</a:t>
            </a:r>
            <a:r>
              <a:rPr lang="zh-CN" altLang="en-US" dirty="0"/>
              <a:t> </a:t>
            </a:r>
            <a:r>
              <a:rPr lang="en-US" altLang="zh-CN" dirty="0"/>
              <a:t>Dr. B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times: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A:</a:t>
            </a:r>
            <a:r>
              <a:rPr lang="zh-CN" altLang="en-US" dirty="0"/>
              <a:t> </a:t>
            </a:r>
            <a:r>
              <a:rPr lang="en-US" altLang="zh-CN" dirty="0"/>
              <a:t>11:00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11:50</a:t>
            </a:r>
            <a:r>
              <a:rPr lang="zh-CN" altLang="en-US" dirty="0"/>
              <a:t> </a:t>
            </a:r>
            <a:r>
              <a:rPr lang="en-US" altLang="zh-CN" dirty="0"/>
              <a:t>AM, Gateway South 216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 Section</a:t>
            </a:r>
            <a:r>
              <a:rPr lang="zh-CN" altLang="en-US" dirty="0"/>
              <a:t> </a:t>
            </a:r>
            <a:r>
              <a:rPr lang="en-US" altLang="zh-CN" dirty="0"/>
              <a:t>B:</a:t>
            </a:r>
            <a:r>
              <a:rPr lang="zh-CN" altLang="en-US" dirty="0"/>
              <a:t> </a:t>
            </a:r>
            <a:r>
              <a:rPr lang="en-US" altLang="zh-CN" dirty="0"/>
              <a:t>12:00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12:50</a:t>
            </a:r>
            <a:r>
              <a:rPr lang="zh-CN" altLang="en-US" dirty="0"/>
              <a:t> </a:t>
            </a:r>
            <a:r>
              <a:rPr lang="en-US" altLang="zh-CN" dirty="0"/>
              <a:t>PM, Gateway South 216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website: </a:t>
            </a:r>
            <a:r>
              <a:rPr lang="en-US" dirty="0">
                <a:hlinkClick r:id="rId2"/>
              </a:rPr>
              <a:t>https://sit.instructure.com/courses/36145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Syllabus: </a:t>
            </a:r>
            <a:r>
              <a:rPr lang="en-US" dirty="0">
                <a:hlinkClick r:id="rId3"/>
              </a:rPr>
              <a:t>https://sit.instructure.com/courses/36145/files/5718593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87168-3DAD-5E4F-A8F7-C4821BE81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2529" y="6461467"/>
            <a:ext cx="1854203" cy="365125"/>
          </a:xfrm>
        </p:spPr>
        <p:txBody>
          <a:bodyPr/>
          <a:lstStyle/>
          <a:p>
            <a:r>
              <a:rPr lang="en-US" dirty="0"/>
              <a:t>Spring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61B4-11E8-F942-B553-C913B5A65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AA55B-6D00-BA40-9D1F-218CBB5B1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180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55CBB-7228-6D4D-8482-5C16F9A1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Office Hours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7823B-CAB8-C04F-838A-FFE6F5471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zh-CN" dirty="0"/>
              <a:t> Office:</a:t>
            </a:r>
            <a:r>
              <a:rPr lang="zh-CN" altLang="en-US" dirty="0"/>
              <a:t> </a:t>
            </a:r>
            <a:r>
              <a:rPr lang="en-US" altLang="zh-CN" dirty="0"/>
              <a:t>430 Gateway South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/>
              <a:t> Office</a:t>
            </a:r>
            <a:r>
              <a:rPr lang="zh-CN" altLang="en-US" dirty="0"/>
              <a:t> </a:t>
            </a:r>
            <a:r>
              <a:rPr lang="en-US" altLang="zh-CN" dirty="0"/>
              <a:t>Hours: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en-US" dirty="0"/>
              <a:t>M 4 - 5 P.M., TW 5 - 6 P.M., and by appointment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/>
              <a:t> Email: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bborowsk@stevens.edu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en-US" altLang="zh-CN" dirty="0"/>
              <a:t> Phone: 201-216-5358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E8F50-00F9-6D40-A32F-1DFEDA97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31938-4ADF-2A44-8149-B39FA45BD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88F79-5FDE-604B-87E3-EAA1D447C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27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dirty="0"/>
              <a:t>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Computer system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The complete computer made up of the CPU, memory and related electronics (main cabinet), all the peripheral devices connected to it and its </a:t>
            </a:r>
            <a:r>
              <a:rPr lang="en-US" i="1" dirty="0"/>
              <a:t>operating system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Operating system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 software system that manages computer hardware and software resources and provides common services for computer programs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24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vs 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The kernel is the central component of most computer operating systems. It is responsible for managing the hardware and offering services to applications that wish to use it.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Sometimes the OS is used to refer to the kernel.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Sometimes a kernel’s name is used to refer to the whole OS.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Example: Linux is the kernel of the GNU/Linux OS, frequently referred to simply as Linux.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20" descr="\\172.16.2.26\Art\OUTPUT\PTG\STEVENS-RAGO\Ch01\Stevens_fig01-01.jpg">
            <a:extLst>
              <a:ext uri="{FF2B5EF4-FFF2-40B4-BE49-F238E27FC236}">
                <a16:creationId xmlns:a16="http://schemas.microsoft.com/office/drawing/2014/main" id="{0283096B-F5A3-FF48-B041-C129E3AE7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023" y="3912626"/>
            <a:ext cx="2855072" cy="253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29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 Programming all kind of computer systems but…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Most commonly refers to programming the operating system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Viewed more broadly and OS includes applications, shells, libraries, utilities, and the kernel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20" descr="\\172.16.2.26\Art\OUTPUT\PTG\STEVENS-RAGO\Ch01\Stevens_fig01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209" y="4113602"/>
            <a:ext cx="2780264" cy="2469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A0EEFC-E596-C444-9856-D5E8D4035035}"/>
              </a:ext>
            </a:extLst>
          </p:cNvPr>
          <p:cNvSpPr/>
          <p:nvPr/>
        </p:nvSpPr>
        <p:spPr>
          <a:xfrm>
            <a:off x="215580" y="3615893"/>
            <a:ext cx="70076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2800" dirty="0"/>
              <a:t>No kernel-level programming in this course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2800" dirty="0"/>
              <a:t>Start coding in BASH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2800" dirty="0"/>
              <a:t>Then code in C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2800" dirty="0"/>
              <a:t>Transition to C programming using the kernel’s APIs on Linux, a UNIX-type OS</a:t>
            </a:r>
          </a:p>
        </p:txBody>
      </p:sp>
    </p:spTree>
    <p:extLst>
      <p:ext uri="{BB962C8B-B14F-4D97-AF65-F5344CB8AC3E}">
        <p14:creationId xmlns:p14="http://schemas.microsoft.com/office/powerpoint/2010/main" val="100982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</a:t>
            </a:r>
            <a:r>
              <a:rPr lang="en-US" dirty="0"/>
              <a:t>: Before vs Now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908A4B-8973-E841-BD13-446692FFE47B}"/>
              </a:ext>
            </a:extLst>
          </p:cNvPr>
          <p:cNvGrpSpPr/>
          <p:nvPr/>
        </p:nvGrpSpPr>
        <p:grpSpPr>
          <a:xfrm>
            <a:off x="100051" y="1842503"/>
            <a:ext cx="8989618" cy="2031326"/>
            <a:chOff x="77191" y="1478863"/>
            <a:chExt cx="8989618" cy="203132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0C47A7-66FC-A747-A93E-6103371BE6DB}"/>
                </a:ext>
              </a:extLst>
            </p:cNvPr>
            <p:cNvSpPr/>
            <p:nvPr/>
          </p:nvSpPr>
          <p:spPr>
            <a:xfrm>
              <a:off x="77191" y="1478864"/>
              <a:ext cx="2137557" cy="203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i="1" dirty="0"/>
                <a:t># Python code</a:t>
              </a:r>
            </a:p>
            <a:p>
              <a:endParaRPr lang="en-US" dirty="0"/>
            </a:p>
            <a:p>
              <a:r>
                <a:rPr lang="en-US" dirty="0"/>
                <a:t>import sys</a:t>
              </a:r>
            </a:p>
            <a:p>
              <a:endParaRPr lang="en-US" dirty="0"/>
            </a:p>
            <a:p>
              <a:r>
                <a:rPr lang="en-US" b="1" dirty="0"/>
                <a:t>print</a:t>
              </a:r>
              <a:r>
                <a:rPr lang="en-US" dirty="0"/>
                <a:t>('Hello, world!')</a:t>
              </a:r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14F372-CD27-FE4B-A472-6678E1780BA3}"/>
                </a:ext>
              </a:extLst>
            </p:cNvPr>
            <p:cNvSpPr/>
            <p:nvPr/>
          </p:nvSpPr>
          <p:spPr>
            <a:xfrm>
              <a:off x="2214748" y="1478863"/>
              <a:ext cx="4043547" cy="203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i="1" dirty="0"/>
                <a:t>// Java Code</a:t>
              </a:r>
            </a:p>
            <a:p>
              <a:endParaRPr lang="en-US" dirty="0"/>
            </a:p>
            <a:p>
              <a:r>
                <a:rPr lang="en-US" dirty="0"/>
                <a:t>public class HelloWorld { </a:t>
              </a:r>
            </a:p>
            <a:p>
              <a:r>
                <a:rPr lang="en-US" dirty="0"/>
                <a:t>    public static void </a:t>
              </a:r>
              <a:r>
                <a:rPr lang="en-US" b="1" dirty="0"/>
                <a:t>main</a:t>
              </a:r>
              <a:r>
                <a:rPr lang="en-US" dirty="0"/>
                <a:t>(String[] </a:t>
              </a:r>
              <a:r>
                <a:rPr lang="en-US" dirty="0" err="1"/>
                <a:t>args</a:t>
              </a:r>
              <a:r>
                <a:rPr lang="en-US" dirty="0"/>
                <a:t>) {</a:t>
              </a:r>
            </a:p>
            <a:p>
              <a:r>
                <a:rPr lang="en-US" dirty="0"/>
                <a:t>        </a:t>
              </a:r>
              <a:r>
                <a:rPr lang="en-US" dirty="0" err="1"/>
                <a:t>System.out.</a:t>
              </a:r>
              <a:r>
                <a:rPr lang="en-US" b="1" dirty="0" err="1"/>
                <a:t>println</a:t>
              </a:r>
              <a:r>
                <a:rPr lang="en-US" dirty="0"/>
                <a:t>("Hello, world"); </a:t>
              </a:r>
            </a:p>
            <a:p>
              <a:r>
                <a:rPr lang="en-US" dirty="0"/>
                <a:t>    }</a:t>
              </a:r>
            </a:p>
            <a:p>
              <a:r>
                <a:rPr lang="en-US" dirty="0"/>
                <a:t>}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20291D-6B94-6B4D-9463-5B3B741696B1}"/>
                </a:ext>
              </a:extLst>
            </p:cNvPr>
            <p:cNvSpPr/>
            <p:nvPr/>
          </p:nvSpPr>
          <p:spPr>
            <a:xfrm>
              <a:off x="6258295" y="1478863"/>
              <a:ext cx="2808514" cy="203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i="1" dirty="0"/>
                <a:t>// C Code</a:t>
              </a:r>
            </a:p>
            <a:p>
              <a:endParaRPr lang="en-US" i="1" dirty="0"/>
            </a:p>
            <a:p>
              <a:r>
                <a:rPr lang="en-US" dirty="0"/>
                <a:t>#include &lt;</a:t>
              </a:r>
              <a:r>
                <a:rPr lang="en-US" dirty="0" err="1"/>
                <a:t>stdio.h</a:t>
              </a:r>
              <a:r>
                <a:rPr lang="en-US" dirty="0"/>
                <a:t>&gt;</a:t>
              </a:r>
            </a:p>
            <a:p>
              <a:r>
                <a:rPr lang="en-US" dirty="0"/>
                <a:t>int main(void) {</a:t>
              </a:r>
            </a:p>
            <a:p>
              <a:r>
                <a:rPr lang="en-US" dirty="0"/>
                <a:t>    </a:t>
              </a:r>
              <a:r>
                <a:rPr lang="en-US" b="1" dirty="0" err="1"/>
                <a:t>printf</a:t>
              </a:r>
              <a:r>
                <a:rPr lang="en-US" dirty="0"/>
                <a:t>("Hello, world\n");</a:t>
              </a:r>
            </a:p>
            <a:p>
              <a:r>
                <a:rPr lang="en-US" dirty="0"/>
                <a:t>    return 0;</a:t>
              </a:r>
            </a:p>
            <a:p>
              <a:r>
                <a:rPr lang="en-US" dirty="0"/>
                <a:t>}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083D443-9A6D-4448-972D-C73341444263}"/>
              </a:ext>
            </a:extLst>
          </p:cNvPr>
          <p:cNvSpPr txBox="1"/>
          <p:nvPr/>
        </p:nvSpPr>
        <p:spPr>
          <a:xfrm>
            <a:off x="3987140" y="1319282"/>
            <a:ext cx="208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Before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66A94F-800D-5B4E-B85C-6065BB59862B}"/>
              </a:ext>
            </a:extLst>
          </p:cNvPr>
          <p:cNvSpPr txBox="1"/>
          <p:nvPr/>
        </p:nvSpPr>
        <p:spPr>
          <a:xfrm>
            <a:off x="3987140" y="3977376"/>
            <a:ext cx="208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Now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829E22-FF10-D940-958F-D9813ECDC142}"/>
              </a:ext>
            </a:extLst>
          </p:cNvPr>
          <p:cNvGrpSpPr/>
          <p:nvPr/>
        </p:nvGrpSpPr>
        <p:grpSpPr>
          <a:xfrm>
            <a:off x="100051" y="4425563"/>
            <a:ext cx="8989618" cy="2031326"/>
            <a:chOff x="77191" y="1478863"/>
            <a:chExt cx="8989618" cy="203132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DC924A-C6C5-2E41-B5F5-66F0B2DCC41E}"/>
                </a:ext>
              </a:extLst>
            </p:cNvPr>
            <p:cNvSpPr/>
            <p:nvPr/>
          </p:nvSpPr>
          <p:spPr>
            <a:xfrm>
              <a:off x="77191" y="1478864"/>
              <a:ext cx="2137557" cy="203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i="1" dirty="0"/>
                <a:t># Python</a:t>
              </a:r>
            </a:p>
            <a:p>
              <a:endParaRPr lang="en-US" i="1" dirty="0"/>
            </a:p>
            <a:p>
              <a:r>
                <a:rPr lang="en-US" i="1" dirty="0"/>
                <a:t>def </a:t>
              </a:r>
              <a:r>
                <a:rPr lang="en-US" b="1" i="1" dirty="0"/>
                <a:t>print</a:t>
              </a:r>
              <a:r>
                <a:rPr lang="en-US" i="1" dirty="0"/>
                <a:t>(</a:t>
              </a:r>
              <a:r>
                <a:rPr lang="en-US" i="1" dirty="0" err="1"/>
                <a:t>args</a:t>
              </a:r>
              <a:r>
                <a:rPr lang="en-US" i="1" dirty="0"/>
                <a:t>):</a:t>
              </a:r>
            </a:p>
            <a:p>
              <a:r>
                <a:rPr lang="en-US" i="1" dirty="0"/>
                <a:t>        …</a:t>
              </a:r>
            </a:p>
            <a:p>
              <a:r>
                <a:rPr lang="en-US" i="1" dirty="0"/>
                <a:t>        …</a:t>
              </a:r>
            </a:p>
            <a:p>
              <a:r>
                <a:rPr lang="en-US" i="1" dirty="0"/>
                <a:t>        …</a:t>
              </a:r>
              <a:endParaRPr lang="en-US" dirty="0"/>
            </a:p>
            <a:p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9B00137-20B2-6744-860E-70AD2FF4DD19}"/>
                </a:ext>
              </a:extLst>
            </p:cNvPr>
            <p:cNvSpPr/>
            <p:nvPr/>
          </p:nvSpPr>
          <p:spPr>
            <a:xfrm>
              <a:off x="2214748" y="1478863"/>
              <a:ext cx="4043547" cy="203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i="1" dirty="0"/>
                <a:t>// Java</a:t>
              </a:r>
            </a:p>
            <a:p>
              <a:endParaRPr lang="en-US" dirty="0"/>
            </a:p>
            <a:p>
              <a:r>
                <a:rPr lang="en-US" dirty="0"/>
                <a:t>void </a:t>
              </a:r>
              <a:r>
                <a:rPr lang="en-US" dirty="0" err="1"/>
                <a:t>System.out.</a:t>
              </a:r>
              <a:r>
                <a:rPr lang="en-US" b="1" dirty="0" err="1"/>
                <a:t>println</a:t>
              </a:r>
              <a:r>
                <a:rPr lang="en-US" dirty="0"/>
                <a:t>(</a:t>
              </a:r>
              <a:r>
                <a:rPr lang="en-US" dirty="0" err="1"/>
                <a:t>var_args</a:t>
              </a:r>
              <a:r>
                <a:rPr lang="en-US" dirty="0"/>
                <a:t>) {</a:t>
              </a:r>
            </a:p>
            <a:p>
              <a:r>
                <a:rPr lang="en-US" dirty="0"/>
                <a:t>	…</a:t>
              </a:r>
            </a:p>
            <a:p>
              <a:r>
                <a:rPr lang="en-US" dirty="0"/>
                <a:t>	…</a:t>
              </a:r>
            </a:p>
            <a:p>
              <a:r>
                <a:rPr lang="en-US" dirty="0"/>
                <a:t>	…</a:t>
              </a:r>
            </a:p>
            <a:p>
              <a:r>
                <a:rPr lang="en-US" dirty="0"/>
                <a:t>}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087A1F6-B3B1-E944-9BB3-339A63FE0DA9}"/>
                </a:ext>
              </a:extLst>
            </p:cNvPr>
            <p:cNvSpPr/>
            <p:nvPr/>
          </p:nvSpPr>
          <p:spPr>
            <a:xfrm>
              <a:off x="6258295" y="1478863"/>
              <a:ext cx="2808514" cy="203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i="1"/>
                <a:t>// C </a:t>
              </a:r>
              <a:r>
                <a:rPr lang="en-US" i="1" dirty="0"/>
                <a:t>Code</a:t>
              </a:r>
            </a:p>
            <a:p>
              <a:endParaRPr lang="en-US" i="1" dirty="0"/>
            </a:p>
            <a:p>
              <a:r>
                <a:rPr lang="en-US" dirty="0"/>
                <a:t>int </a:t>
              </a:r>
              <a:r>
                <a:rPr lang="en-US" b="1" dirty="0" err="1"/>
                <a:t>printf</a:t>
              </a:r>
              <a:r>
                <a:rPr lang="en-US" dirty="0"/>
                <a:t>(const char * </a:t>
              </a:r>
            </a:p>
            <a:p>
              <a:r>
                <a:rPr lang="en-US" dirty="0"/>
                <a:t>                 format, ... ) {</a:t>
              </a:r>
            </a:p>
            <a:p>
              <a:r>
                <a:rPr lang="en-US" dirty="0"/>
                <a:t>	…</a:t>
              </a:r>
            </a:p>
            <a:p>
              <a:r>
                <a:rPr lang="en-US" dirty="0"/>
                <a:t>	…</a:t>
              </a:r>
            </a:p>
            <a:p>
              <a:r>
                <a:rPr lang="en-US" dirty="0"/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815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UNIX?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Unix is an operating system (OS).  It stands for </a:t>
            </a:r>
            <a:r>
              <a:rPr lang="en-US" i="1" dirty="0" err="1"/>
              <a:t>Unics</a:t>
            </a:r>
            <a:r>
              <a:rPr lang="en-US" dirty="0"/>
              <a:t> for </a:t>
            </a:r>
            <a:r>
              <a:rPr lang="en-US" i="1" dirty="0" err="1"/>
              <a:t>Uniplexed</a:t>
            </a:r>
            <a:r>
              <a:rPr lang="en-US" i="1" dirty="0"/>
              <a:t> Information and Computing Service.</a:t>
            </a:r>
            <a:endParaRPr lang="en-US" dirty="0"/>
          </a:p>
          <a:p>
            <a:r>
              <a:rPr lang="en-US" dirty="0"/>
              <a:t>Developed in 1969-1970 by Kenneth Thompson, Dennis Ritchie, and others at Bell Labs</a:t>
            </a:r>
          </a:p>
          <a:p>
            <a:r>
              <a:rPr lang="en-US" dirty="0"/>
              <a:t>Developed on a PDP-7 (PDP stands for </a:t>
            </a:r>
            <a:r>
              <a:rPr lang="en-US" i="1" dirty="0"/>
              <a:t>Programmed Data Processor</a:t>
            </a:r>
            <a:r>
              <a:rPr lang="en-US" dirty="0"/>
              <a:t>)</a:t>
            </a:r>
          </a:p>
          <a:p>
            <a:r>
              <a:rPr lang="en-US" dirty="0"/>
              <a:t>Based on the MULTICS OS (</a:t>
            </a:r>
            <a:r>
              <a:rPr lang="en-US" i="1" dirty="0"/>
              <a:t>Multiplexed Information and Computing Service)</a:t>
            </a:r>
          </a:p>
          <a:p>
            <a:r>
              <a:rPr lang="en-US" dirty="0"/>
              <a:t>Early versions of UNIX were written in assembly language.</a:t>
            </a:r>
          </a:p>
          <a:p>
            <a:pPr>
              <a:lnSpc>
                <a:spcPct val="100000"/>
              </a:lnSpc>
            </a:pPr>
            <a:r>
              <a:rPr lang="en-US" dirty="0"/>
              <a:t>Version 4 of Unix, developed in 1973, was the first OS to be written in 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392: Systems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5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78813-CD2C-4D46-8DAE-C12258C5B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PDP-7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A735B-E89A-4CD9-8C88-33C8DF6E3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B9BDC-6410-47E7-A68C-8ECF8760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392: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8CA89-169D-44E7-BC72-1F1E7CEF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60857-7544-4646-A5A0-CE3434EE97AD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2" descr="https://upload.wikimedia.org/wikipedia/commons/5/52/Pdp7-oslo-2005.jpeg">
            <a:extLst>
              <a:ext uri="{FF2B5EF4-FFF2-40B4-BE49-F238E27FC236}">
                <a16:creationId xmlns:a16="http://schemas.microsoft.com/office/drawing/2014/main" id="{23AF6A55-053B-4098-B817-71DD66B360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6" y="1509713"/>
            <a:ext cx="6280149" cy="471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65503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10929</TotalTime>
  <Words>838</Words>
  <Application>Microsoft Office PowerPoint</Application>
  <PresentationFormat>On-screen Show (4:3)</PresentationFormat>
  <Paragraphs>135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Wingdings</vt:lpstr>
      <vt:lpstr>Retrospect</vt:lpstr>
      <vt:lpstr>Systems Programming</vt:lpstr>
      <vt:lpstr>About this Course</vt:lpstr>
      <vt:lpstr>Office Hours</vt:lpstr>
      <vt:lpstr>Computer Systems</vt:lpstr>
      <vt:lpstr>OS vs Kernel</vt:lpstr>
      <vt:lpstr>Systems Programming</vt:lpstr>
      <vt:lpstr>Programming: Before vs Now </vt:lpstr>
      <vt:lpstr>What Is UNIX?</vt:lpstr>
      <vt:lpstr>PDP-7</vt:lpstr>
      <vt:lpstr>Early Work Leading to UNIX</vt:lpstr>
      <vt:lpstr>PowerPoint Presentation</vt:lpstr>
      <vt:lpstr>Next: Setting up the VM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C and *NIX</dc:title>
  <dc:creator>porto</dc:creator>
  <cp:lastModifiedBy>Brian</cp:lastModifiedBy>
  <cp:revision>335</cp:revision>
  <dcterms:created xsi:type="dcterms:W3CDTF">2016-01-21T20:46:53Z</dcterms:created>
  <dcterms:modified xsi:type="dcterms:W3CDTF">2020-01-20T05:30:28Z</dcterms:modified>
</cp:coreProperties>
</file>